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Poppins" panose="00000500000000000000" pitchFamily="2" charset="0"/>
      <p:regular r:id="rId8"/>
    </p:embeddedFont>
    <p:embeddedFont>
      <p:font typeface="TAN Aegean" panose="020B0604020202020204" charset="0"/>
      <p:regular r:id="rId9"/>
    </p:embeddedFont>
    <p:embeddedFont>
      <p:font typeface="TAN Angleton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008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microsoft.com/office/2017/06/relationships/model3d" Target="../media/model3d1.glb"/><Relationship Id="rId17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microsoft.com/office/2017/06/relationships/model3d" Target="../media/model3d2.glb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image" Target="../media/image21.sv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6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microsoft.com/office/2017/06/relationships/model3d" Target="../media/model3d1.glb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1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svg"/><Relationship Id="rId1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648044">
            <a:off x="4473185" y="3490533"/>
            <a:ext cx="4291280" cy="5828915"/>
          </a:xfrm>
          <a:custGeom>
            <a:avLst/>
            <a:gdLst/>
            <a:ahLst/>
            <a:cxnLst/>
            <a:rect l="l" t="t" r="r" b="b"/>
            <a:pathLst>
              <a:path w="4291280" h="5828915">
                <a:moveTo>
                  <a:pt x="0" y="0"/>
                </a:moveTo>
                <a:lnTo>
                  <a:pt x="4291280" y="0"/>
                </a:lnTo>
                <a:lnTo>
                  <a:pt x="4291280" y="5828914"/>
                </a:lnTo>
                <a:lnTo>
                  <a:pt x="0" y="58289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474626" y="2290190"/>
            <a:ext cx="2139696" cy="4114800"/>
          </a:xfrm>
          <a:custGeom>
            <a:avLst/>
            <a:gdLst/>
            <a:ahLst/>
            <a:cxnLst/>
            <a:rect l="l" t="t" r="r" b="b"/>
            <a:pathLst>
              <a:path w="2139696" h="4114800">
                <a:moveTo>
                  <a:pt x="0" y="0"/>
                </a:moveTo>
                <a:lnTo>
                  <a:pt x="2139696" y="0"/>
                </a:lnTo>
                <a:lnTo>
                  <a:pt x="21396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15013" y="3249516"/>
            <a:ext cx="5071491" cy="8229600"/>
          </a:xfrm>
          <a:custGeom>
            <a:avLst/>
            <a:gdLst/>
            <a:ahLst/>
            <a:cxnLst/>
            <a:rect l="l" t="t" r="r" b="b"/>
            <a:pathLst>
              <a:path w="5071491" h="8229600">
                <a:moveTo>
                  <a:pt x="0" y="0"/>
                </a:moveTo>
                <a:lnTo>
                  <a:pt x="5071491" y="0"/>
                </a:lnTo>
                <a:lnTo>
                  <a:pt x="50714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30306">
            <a:off x="1622966" y="3994703"/>
            <a:ext cx="3703320" cy="8229600"/>
          </a:xfrm>
          <a:custGeom>
            <a:avLst/>
            <a:gdLst/>
            <a:ahLst/>
            <a:cxnLst/>
            <a:rect l="l" t="t" r="r" b="b"/>
            <a:pathLst>
              <a:path w="3703320" h="8229600">
                <a:moveTo>
                  <a:pt x="0" y="0"/>
                </a:moveTo>
                <a:lnTo>
                  <a:pt x="3703320" y="0"/>
                </a:lnTo>
                <a:lnTo>
                  <a:pt x="37033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438449">
            <a:off x="2705159" y="6465995"/>
            <a:ext cx="6508930" cy="4963059"/>
          </a:xfrm>
          <a:custGeom>
            <a:avLst/>
            <a:gdLst/>
            <a:ahLst/>
            <a:cxnLst/>
            <a:rect l="l" t="t" r="r" b="b"/>
            <a:pathLst>
              <a:path w="6508930" h="4963059">
                <a:moveTo>
                  <a:pt x="0" y="0"/>
                </a:moveTo>
                <a:lnTo>
                  <a:pt x="6508930" y="0"/>
                </a:lnTo>
                <a:lnTo>
                  <a:pt x="6508930" y="4963059"/>
                </a:lnTo>
                <a:lnTo>
                  <a:pt x="0" y="49630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832009">
            <a:off x="-2191473" y="-1824610"/>
            <a:ext cx="5328666" cy="8229600"/>
          </a:xfrm>
          <a:custGeom>
            <a:avLst/>
            <a:gdLst/>
            <a:ahLst/>
            <a:cxnLst/>
            <a:rect l="l" t="t" r="r" b="b"/>
            <a:pathLst>
              <a:path w="5328666" h="8229600">
                <a:moveTo>
                  <a:pt x="0" y="0"/>
                </a:moveTo>
                <a:lnTo>
                  <a:pt x="5328666" y="0"/>
                </a:lnTo>
                <a:lnTo>
                  <a:pt x="532866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69580" y="2578026"/>
            <a:ext cx="3145559" cy="4509762"/>
          </a:xfrm>
          <a:custGeom>
            <a:avLst/>
            <a:gdLst/>
            <a:ahLst/>
            <a:cxnLst/>
            <a:rect l="l" t="t" r="r" b="b"/>
            <a:pathLst>
              <a:path w="3145559" h="4509762">
                <a:moveTo>
                  <a:pt x="0" y="0"/>
                </a:moveTo>
                <a:lnTo>
                  <a:pt x="3145559" y="0"/>
                </a:lnTo>
                <a:lnTo>
                  <a:pt x="3145559" y="4509762"/>
                </a:lnTo>
                <a:lnTo>
                  <a:pt x="0" y="4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080637" y="6893001"/>
            <a:ext cx="4237114" cy="5957279"/>
          </a:xfrm>
          <a:custGeom>
            <a:avLst/>
            <a:gdLst/>
            <a:ahLst/>
            <a:cxnLst/>
            <a:rect l="l" t="t" r="r" b="b"/>
            <a:pathLst>
              <a:path w="4237114" h="5957279">
                <a:moveTo>
                  <a:pt x="0" y="0"/>
                </a:moveTo>
                <a:lnTo>
                  <a:pt x="4237115" y="0"/>
                </a:lnTo>
                <a:lnTo>
                  <a:pt x="4237115" y="5957279"/>
                </a:lnTo>
                <a:lnTo>
                  <a:pt x="0" y="59572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7952653" y="4074416"/>
            <a:ext cx="9806046" cy="2033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86"/>
              </a:lnSpc>
              <a:spcBef>
                <a:spcPct val="0"/>
              </a:spcBef>
            </a:pPr>
            <a:r>
              <a:rPr lang="en-US" sz="5847" dirty="0" err="1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Analisis</a:t>
            </a:r>
            <a:r>
              <a:rPr lang="en-US" sz="5847" dirty="0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 </a:t>
            </a:r>
            <a:r>
              <a:rPr lang="en-US" sz="5847" dirty="0" err="1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Pengeluaran</a:t>
            </a:r>
            <a:r>
              <a:rPr lang="en-US" sz="5847" dirty="0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 </a:t>
            </a:r>
            <a:r>
              <a:rPr lang="en-US" sz="5847" dirty="0" err="1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Pelanggan</a:t>
            </a:r>
            <a:r>
              <a:rPr lang="en-US" sz="5847" dirty="0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 Wholesale</a:t>
            </a:r>
          </a:p>
        </p:txBody>
      </p:sp>
      <p:sp>
        <p:nvSpPr>
          <p:cNvPr id="12" name="Freeform 12"/>
          <p:cNvSpPr/>
          <p:nvPr/>
        </p:nvSpPr>
        <p:spPr>
          <a:xfrm rot="1207859">
            <a:off x="14316561" y="-2509775"/>
            <a:ext cx="5533350" cy="4114800"/>
          </a:xfrm>
          <a:custGeom>
            <a:avLst/>
            <a:gdLst/>
            <a:ahLst/>
            <a:cxnLst/>
            <a:rect l="l" t="t" r="r" b="b"/>
            <a:pathLst>
              <a:path w="5533350" h="4114800">
                <a:moveTo>
                  <a:pt x="0" y="0"/>
                </a:moveTo>
                <a:lnTo>
                  <a:pt x="5533350" y="0"/>
                </a:lnTo>
                <a:lnTo>
                  <a:pt x="553335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8578814">
            <a:off x="3393286" y="224629"/>
            <a:ext cx="4442072" cy="1876775"/>
          </a:xfrm>
          <a:custGeom>
            <a:avLst/>
            <a:gdLst/>
            <a:ahLst/>
            <a:cxnLst/>
            <a:rect l="l" t="t" r="r" b="b"/>
            <a:pathLst>
              <a:path w="4442072" h="1876775">
                <a:moveTo>
                  <a:pt x="0" y="0"/>
                </a:moveTo>
                <a:lnTo>
                  <a:pt x="4442072" y="0"/>
                </a:lnTo>
                <a:lnTo>
                  <a:pt x="4442072" y="1876775"/>
                </a:lnTo>
                <a:lnTo>
                  <a:pt x="0" y="187677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415956" y="625255"/>
            <a:ext cx="3198366" cy="3146393"/>
          </a:xfrm>
          <a:custGeom>
            <a:avLst/>
            <a:gdLst/>
            <a:ahLst/>
            <a:cxnLst/>
            <a:rect l="l" t="t" r="r" b="b"/>
            <a:pathLst>
              <a:path w="3198366" h="3146393">
                <a:moveTo>
                  <a:pt x="0" y="0"/>
                </a:moveTo>
                <a:lnTo>
                  <a:pt x="3198366" y="0"/>
                </a:lnTo>
                <a:lnTo>
                  <a:pt x="3198366" y="3146392"/>
                </a:lnTo>
                <a:lnTo>
                  <a:pt x="0" y="31463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495421" flipH="1">
            <a:off x="7043565" y="-3856403"/>
            <a:ext cx="7081161" cy="6426154"/>
          </a:xfrm>
          <a:custGeom>
            <a:avLst/>
            <a:gdLst/>
            <a:ahLst/>
            <a:cxnLst/>
            <a:rect l="l" t="t" r="r" b="b"/>
            <a:pathLst>
              <a:path w="7081161" h="6426154">
                <a:moveTo>
                  <a:pt x="7081161" y="0"/>
                </a:moveTo>
                <a:lnTo>
                  <a:pt x="0" y="0"/>
                </a:lnTo>
                <a:lnTo>
                  <a:pt x="0" y="6426153"/>
                </a:lnTo>
                <a:lnTo>
                  <a:pt x="7081161" y="6426153"/>
                </a:lnTo>
                <a:lnTo>
                  <a:pt x="7081161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3257218">
            <a:off x="16186119" y="-132280"/>
            <a:ext cx="4203762" cy="5127628"/>
          </a:xfrm>
          <a:custGeom>
            <a:avLst/>
            <a:gdLst/>
            <a:ahLst/>
            <a:cxnLst/>
            <a:rect l="l" t="t" r="r" b="b"/>
            <a:pathLst>
              <a:path w="4203762" h="5127628">
                <a:moveTo>
                  <a:pt x="0" y="0"/>
                </a:moveTo>
                <a:lnTo>
                  <a:pt x="4203762" y="0"/>
                </a:lnTo>
                <a:lnTo>
                  <a:pt x="4203762" y="5127628"/>
                </a:lnTo>
                <a:lnTo>
                  <a:pt x="0" y="512762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825509" y="1391340"/>
            <a:ext cx="2681755" cy="2956250"/>
          </a:xfrm>
          <a:custGeom>
            <a:avLst/>
            <a:gdLst/>
            <a:ahLst/>
            <a:cxnLst/>
            <a:rect l="l" t="t" r="r" b="b"/>
            <a:pathLst>
              <a:path w="2681755" h="2956250">
                <a:moveTo>
                  <a:pt x="0" y="0"/>
                </a:moveTo>
                <a:lnTo>
                  <a:pt x="2681755" y="0"/>
                </a:lnTo>
                <a:lnTo>
                  <a:pt x="2681755" y="2956250"/>
                </a:lnTo>
                <a:lnTo>
                  <a:pt x="0" y="295625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9238882">
            <a:off x="12343703" y="1482602"/>
            <a:ext cx="3639004" cy="905202"/>
          </a:xfrm>
          <a:custGeom>
            <a:avLst/>
            <a:gdLst/>
            <a:ahLst/>
            <a:cxnLst/>
            <a:rect l="l" t="t" r="r" b="b"/>
            <a:pathLst>
              <a:path w="3639004" h="905202">
                <a:moveTo>
                  <a:pt x="0" y="0"/>
                </a:moveTo>
                <a:lnTo>
                  <a:pt x="3639004" y="0"/>
                </a:lnTo>
                <a:lnTo>
                  <a:pt x="3639004" y="905202"/>
                </a:lnTo>
                <a:lnTo>
                  <a:pt x="0" y="905202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6946463" y="5703618"/>
            <a:ext cx="3434443" cy="3966279"/>
          </a:xfrm>
          <a:custGeom>
            <a:avLst/>
            <a:gdLst/>
            <a:ahLst/>
            <a:cxnLst/>
            <a:rect l="l" t="t" r="r" b="b"/>
            <a:pathLst>
              <a:path w="3434443" h="3966279">
                <a:moveTo>
                  <a:pt x="0" y="0"/>
                </a:moveTo>
                <a:lnTo>
                  <a:pt x="3434443" y="0"/>
                </a:lnTo>
                <a:lnTo>
                  <a:pt x="3434443" y="3966279"/>
                </a:lnTo>
                <a:lnTo>
                  <a:pt x="0" y="3966279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272606" y="6309740"/>
            <a:ext cx="8255407" cy="84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91"/>
              </a:lnSpc>
              <a:spcBef>
                <a:spcPct val="0"/>
              </a:spcBef>
            </a:pPr>
            <a:r>
              <a:rPr lang="en-US" sz="4922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dan tujuan analisis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00310" y="9612536"/>
            <a:ext cx="4659913" cy="46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0"/>
              </a:lnSpc>
              <a:spcBef>
                <a:spcPct val="0"/>
              </a:spcBef>
            </a:pPr>
            <a:r>
              <a:rPr lang="en-US" sz="2778">
                <a:solidFill>
                  <a:srgbClr val="FFFFFF"/>
                </a:solidFill>
                <a:latin typeface="TAN Angleton"/>
                <a:ea typeface="TAN Angleton"/>
                <a:cs typeface="TAN Angleton"/>
                <a:sym typeface="TAN Angleton"/>
              </a:rPr>
              <a:t>Elvira Dhea Ananda</a:t>
            </a:r>
          </a:p>
        </p:txBody>
      </p:sp>
      <p:pic>
        <p:nvPicPr>
          <p:cNvPr id="23" name="Grafik 22" descr="Kembali dengan isian soli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53BBBB3-73AA-280A-4500-9B43CBEAE61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6726664" y="8606849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88707" y="-1635104"/>
            <a:ext cx="6467269" cy="4114800"/>
          </a:xfrm>
          <a:custGeom>
            <a:avLst/>
            <a:gdLst/>
            <a:ahLst/>
            <a:cxnLst/>
            <a:rect l="l" t="t" r="r" b="b"/>
            <a:pathLst>
              <a:path w="6467269" h="4114800">
                <a:moveTo>
                  <a:pt x="0" y="0"/>
                </a:moveTo>
                <a:lnTo>
                  <a:pt x="6467269" y="0"/>
                </a:lnTo>
                <a:lnTo>
                  <a:pt x="64672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727099" y="-1888929"/>
            <a:ext cx="6614541" cy="8229600"/>
          </a:xfrm>
          <a:custGeom>
            <a:avLst/>
            <a:gdLst/>
            <a:ahLst/>
            <a:cxnLst/>
            <a:rect l="l" t="t" r="r" b="b"/>
            <a:pathLst>
              <a:path w="6614541" h="8229600">
                <a:moveTo>
                  <a:pt x="0" y="0"/>
                </a:moveTo>
                <a:lnTo>
                  <a:pt x="6614541" y="0"/>
                </a:lnTo>
                <a:lnTo>
                  <a:pt x="66145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514821">
            <a:off x="11815060" y="-5073195"/>
            <a:ext cx="6397142" cy="8229600"/>
          </a:xfrm>
          <a:custGeom>
            <a:avLst/>
            <a:gdLst/>
            <a:ahLst/>
            <a:cxnLst/>
            <a:rect l="l" t="t" r="r" b="b"/>
            <a:pathLst>
              <a:path w="6397142" h="8229600">
                <a:moveTo>
                  <a:pt x="0" y="0"/>
                </a:moveTo>
                <a:lnTo>
                  <a:pt x="6397143" y="0"/>
                </a:lnTo>
                <a:lnTo>
                  <a:pt x="639714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993703" y="4733658"/>
            <a:ext cx="6816045" cy="8229600"/>
          </a:xfrm>
          <a:custGeom>
            <a:avLst/>
            <a:gdLst/>
            <a:ahLst/>
            <a:cxnLst/>
            <a:rect l="l" t="t" r="r" b="b"/>
            <a:pathLst>
              <a:path w="6816045" h="8229600">
                <a:moveTo>
                  <a:pt x="0" y="0"/>
                </a:moveTo>
                <a:lnTo>
                  <a:pt x="6816045" y="0"/>
                </a:lnTo>
                <a:lnTo>
                  <a:pt x="68160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739734" y="8451921"/>
            <a:ext cx="3215782" cy="3246120"/>
          </a:xfrm>
          <a:custGeom>
            <a:avLst/>
            <a:gdLst/>
            <a:ahLst/>
            <a:cxnLst/>
            <a:rect l="l" t="t" r="r" b="b"/>
            <a:pathLst>
              <a:path w="3215782" h="3246120">
                <a:moveTo>
                  <a:pt x="0" y="0"/>
                </a:moveTo>
                <a:lnTo>
                  <a:pt x="3215783" y="0"/>
                </a:lnTo>
                <a:lnTo>
                  <a:pt x="3215783" y="3246120"/>
                </a:lnTo>
                <a:lnTo>
                  <a:pt x="0" y="32461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04433">
            <a:off x="16109364" y="2954954"/>
            <a:ext cx="3703320" cy="8229600"/>
          </a:xfrm>
          <a:custGeom>
            <a:avLst/>
            <a:gdLst/>
            <a:ahLst/>
            <a:cxnLst/>
            <a:rect l="l" t="t" r="r" b="b"/>
            <a:pathLst>
              <a:path w="3703320" h="8229600">
                <a:moveTo>
                  <a:pt x="0" y="0"/>
                </a:moveTo>
                <a:lnTo>
                  <a:pt x="3703320" y="0"/>
                </a:lnTo>
                <a:lnTo>
                  <a:pt x="37033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197020" y="2766060"/>
            <a:ext cx="6758723" cy="3848256"/>
          </a:xfrm>
          <a:custGeom>
            <a:avLst/>
            <a:gdLst/>
            <a:ahLst/>
            <a:cxnLst/>
            <a:rect l="l" t="t" r="r" b="b"/>
            <a:pathLst>
              <a:path w="6758723" h="3848256">
                <a:moveTo>
                  <a:pt x="0" y="0"/>
                </a:moveTo>
                <a:lnTo>
                  <a:pt x="6758723" y="0"/>
                </a:lnTo>
                <a:lnTo>
                  <a:pt x="6758723" y="3848256"/>
                </a:lnTo>
                <a:lnTo>
                  <a:pt x="0" y="3848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728" t="-934" r="-332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389448" y="7258226"/>
            <a:ext cx="11301259" cy="2364080"/>
          </a:xfrm>
          <a:custGeom>
            <a:avLst/>
            <a:gdLst/>
            <a:ahLst/>
            <a:cxnLst/>
            <a:rect l="l" t="t" r="r" b="b"/>
            <a:pathLst>
              <a:path w="11301259" h="2364080">
                <a:moveTo>
                  <a:pt x="0" y="0"/>
                </a:moveTo>
                <a:lnTo>
                  <a:pt x="11301259" y="0"/>
                </a:lnTo>
                <a:lnTo>
                  <a:pt x="11301259" y="2364080"/>
                </a:lnTo>
                <a:lnTo>
                  <a:pt x="0" y="23640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b="-986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096404" y="1040210"/>
            <a:ext cx="8594303" cy="12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99"/>
              </a:lnSpc>
              <a:spcBef>
                <a:spcPct val="0"/>
              </a:spcBef>
            </a:pPr>
            <a:r>
              <a:rPr lang="en-US" sz="7428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Data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Model 3D 12" descr="Bubblegum dog">
                <a:extLst>
                  <a:ext uri="{FF2B5EF4-FFF2-40B4-BE49-F238E27FC236}">
                    <a16:creationId xmlns:a16="http://schemas.microsoft.com/office/drawing/2014/main" id="{5183F1B1-2E84-92DA-F23F-1ECBD350E55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58599759"/>
                  </p:ext>
                </p:extLst>
              </p:nvPr>
            </p:nvGraphicFramePr>
            <p:xfrm>
              <a:off x="188060" y="5980839"/>
              <a:ext cx="2423114" cy="7364023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2423114" cy="7364023"/>
                    </a:xfrm>
                    <a:prstGeom prst="rect">
                      <a:avLst/>
                    </a:prstGeom>
                  </am3d:spPr>
                  <am3d:camera>
                    <am3d:pos x="0" y="0" z="579717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6780" d="1000000"/>
                    <am3d:preTrans dx="-548888" dy="-17504804" dz="-238804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03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8265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Model 3D 12" descr="Bubblegum dog">
                <a:extLst>
                  <a:ext uri="{FF2B5EF4-FFF2-40B4-BE49-F238E27FC236}">
                    <a16:creationId xmlns:a16="http://schemas.microsoft.com/office/drawing/2014/main" id="{5183F1B1-2E84-92DA-F23F-1ECBD350E5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8060" y="5980839"/>
                <a:ext cx="2423114" cy="7364023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Grafik 14" descr="Kembali dengan isian solid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997E8D5-57C8-C9CC-E288-479F8BD0AC0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233507" y="3771900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 3D 18" descr="Rampaging T-Rex">
                <a:extLst>
                  <a:ext uri="{FF2B5EF4-FFF2-40B4-BE49-F238E27FC236}">
                    <a16:creationId xmlns:a16="http://schemas.microsoft.com/office/drawing/2014/main" id="{433D008C-5D8E-9352-EB54-CD4B7AA7B56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77233158"/>
                  </p:ext>
                </p:extLst>
              </p:nvPr>
            </p:nvGraphicFramePr>
            <p:xfrm>
              <a:off x="11603777" y="2494639"/>
              <a:ext cx="3863617" cy="4174657"/>
            </p:xfrm>
            <a:graphic>
              <a:graphicData uri="http://schemas.microsoft.com/office/drawing/2017/model3d">
                <am3d:model3d r:embed="rId16">
                  <am3d:spPr>
                    <a:xfrm>
                      <a:off x="0" y="0"/>
                      <a:ext cx="3863617" cy="4174657"/>
                    </a:xfrm>
                    <a:prstGeom prst="rect">
                      <a:avLst/>
                    </a:prstGeom>
                  </am3d:spPr>
                  <am3d:camera>
                    <am3d:pos x="0" y="0" z="5459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604" d="1000000"/>
                    <am3d:preTrans dx="-759252" dy="-7313658" dz="52488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7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9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81280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 3D 18" descr="Rampaging T-Rex">
                <a:extLst>
                  <a:ext uri="{FF2B5EF4-FFF2-40B4-BE49-F238E27FC236}">
                    <a16:creationId xmlns:a16="http://schemas.microsoft.com/office/drawing/2014/main" id="{433D008C-5D8E-9352-EB54-CD4B7AA7B56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603777" y="2494639"/>
                <a:ext cx="3863617" cy="4174657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267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20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119131" y="-2461812"/>
            <a:ext cx="5899321" cy="3960687"/>
          </a:xfrm>
          <a:custGeom>
            <a:avLst/>
            <a:gdLst/>
            <a:ahLst/>
            <a:cxnLst/>
            <a:rect l="l" t="t" r="r" b="b"/>
            <a:pathLst>
              <a:path w="5899321" h="3960687">
                <a:moveTo>
                  <a:pt x="0" y="0"/>
                </a:moveTo>
                <a:lnTo>
                  <a:pt x="5899320" y="0"/>
                </a:lnTo>
                <a:lnTo>
                  <a:pt x="5899320" y="3960686"/>
                </a:lnTo>
                <a:lnTo>
                  <a:pt x="0" y="39606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4507811" y="-2461812"/>
            <a:ext cx="5899321" cy="3960687"/>
          </a:xfrm>
          <a:custGeom>
            <a:avLst/>
            <a:gdLst/>
            <a:ahLst/>
            <a:cxnLst/>
            <a:rect l="l" t="t" r="r" b="b"/>
            <a:pathLst>
              <a:path w="5899321" h="3960687">
                <a:moveTo>
                  <a:pt x="5899320" y="0"/>
                </a:moveTo>
                <a:lnTo>
                  <a:pt x="0" y="0"/>
                </a:lnTo>
                <a:lnTo>
                  <a:pt x="0" y="3960686"/>
                </a:lnTo>
                <a:lnTo>
                  <a:pt x="5899320" y="3960686"/>
                </a:lnTo>
                <a:lnTo>
                  <a:pt x="589932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99772" y="7328462"/>
            <a:ext cx="2779693" cy="6906069"/>
          </a:xfrm>
          <a:custGeom>
            <a:avLst/>
            <a:gdLst/>
            <a:ahLst/>
            <a:cxnLst/>
            <a:rect l="l" t="t" r="r" b="b"/>
            <a:pathLst>
              <a:path w="2779693" h="6906069">
                <a:moveTo>
                  <a:pt x="0" y="0"/>
                </a:moveTo>
                <a:lnTo>
                  <a:pt x="2779693" y="0"/>
                </a:lnTo>
                <a:lnTo>
                  <a:pt x="2779693" y="6906069"/>
                </a:lnTo>
                <a:lnTo>
                  <a:pt x="0" y="69060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400000" flipV="1">
            <a:off x="15408535" y="7328462"/>
            <a:ext cx="2779693" cy="6906069"/>
          </a:xfrm>
          <a:custGeom>
            <a:avLst/>
            <a:gdLst/>
            <a:ahLst/>
            <a:cxnLst/>
            <a:rect l="l" t="t" r="r" b="b"/>
            <a:pathLst>
              <a:path w="2779693" h="6906069">
                <a:moveTo>
                  <a:pt x="0" y="6906069"/>
                </a:moveTo>
                <a:lnTo>
                  <a:pt x="2779693" y="6906069"/>
                </a:lnTo>
                <a:lnTo>
                  <a:pt x="2779693" y="0"/>
                </a:lnTo>
                <a:lnTo>
                  <a:pt x="0" y="0"/>
                </a:lnTo>
                <a:lnTo>
                  <a:pt x="0" y="690606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313760" y="-304833"/>
            <a:ext cx="2654587" cy="2209943"/>
          </a:xfrm>
          <a:custGeom>
            <a:avLst/>
            <a:gdLst/>
            <a:ahLst/>
            <a:cxnLst/>
            <a:rect l="l" t="t" r="r" b="b"/>
            <a:pathLst>
              <a:path w="2654587" h="2209943">
                <a:moveTo>
                  <a:pt x="0" y="0"/>
                </a:moveTo>
                <a:lnTo>
                  <a:pt x="2654586" y="0"/>
                </a:lnTo>
                <a:lnTo>
                  <a:pt x="2654586" y="2209943"/>
                </a:lnTo>
                <a:lnTo>
                  <a:pt x="0" y="22099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2319654" y="-304833"/>
            <a:ext cx="2654587" cy="2209943"/>
          </a:xfrm>
          <a:custGeom>
            <a:avLst/>
            <a:gdLst/>
            <a:ahLst/>
            <a:cxnLst/>
            <a:rect l="l" t="t" r="r" b="b"/>
            <a:pathLst>
              <a:path w="2654587" h="2209943">
                <a:moveTo>
                  <a:pt x="2654586" y="0"/>
                </a:moveTo>
                <a:lnTo>
                  <a:pt x="0" y="0"/>
                </a:lnTo>
                <a:lnTo>
                  <a:pt x="0" y="2209943"/>
                </a:lnTo>
                <a:lnTo>
                  <a:pt x="2654586" y="2209943"/>
                </a:lnTo>
                <a:lnTo>
                  <a:pt x="265458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988127" y="371676"/>
            <a:ext cx="7352635" cy="6102687"/>
          </a:xfrm>
          <a:custGeom>
            <a:avLst/>
            <a:gdLst/>
            <a:ahLst/>
            <a:cxnLst/>
            <a:rect l="l" t="t" r="r" b="b"/>
            <a:pathLst>
              <a:path w="7352635" h="6102687">
                <a:moveTo>
                  <a:pt x="0" y="0"/>
                </a:moveTo>
                <a:lnTo>
                  <a:pt x="7352635" y="0"/>
                </a:lnTo>
                <a:lnTo>
                  <a:pt x="7352635" y="6102687"/>
                </a:lnTo>
                <a:lnTo>
                  <a:pt x="0" y="61026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-5052762" y="371676"/>
            <a:ext cx="7352635" cy="6102687"/>
          </a:xfrm>
          <a:custGeom>
            <a:avLst/>
            <a:gdLst/>
            <a:ahLst/>
            <a:cxnLst/>
            <a:rect l="l" t="t" r="r" b="b"/>
            <a:pathLst>
              <a:path w="7352635" h="6102687">
                <a:moveTo>
                  <a:pt x="7352635" y="0"/>
                </a:moveTo>
                <a:lnTo>
                  <a:pt x="0" y="0"/>
                </a:lnTo>
                <a:lnTo>
                  <a:pt x="0" y="6102687"/>
                </a:lnTo>
                <a:lnTo>
                  <a:pt x="7352635" y="6102687"/>
                </a:lnTo>
                <a:lnTo>
                  <a:pt x="7352635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231469" y="9078127"/>
            <a:ext cx="3825063" cy="3545937"/>
          </a:xfrm>
          <a:custGeom>
            <a:avLst/>
            <a:gdLst/>
            <a:ahLst/>
            <a:cxnLst/>
            <a:rect l="l" t="t" r="r" b="b"/>
            <a:pathLst>
              <a:path w="3825063" h="3545937">
                <a:moveTo>
                  <a:pt x="0" y="0"/>
                </a:moveTo>
                <a:lnTo>
                  <a:pt x="3825062" y="0"/>
                </a:lnTo>
                <a:lnTo>
                  <a:pt x="3825062" y="3545937"/>
                </a:lnTo>
                <a:lnTo>
                  <a:pt x="0" y="35459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664880" y="-2002283"/>
            <a:ext cx="2958239" cy="3030983"/>
          </a:xfrm>
          <a:custGeom>
            <a:avLst/>
            <a:gdLst/>
            <a:ahLst/>
            <a:cxnLst/>
            <a:rect l="l" t="t" r="r" b="b"/>
            <a:pathLst>
              <a:path w="2958239" h="3030983">
                <a:moveTo>
                  <a:pt x="0" y="0"/>
                </a:moveTo>
                <a:lnTo>
                  <a:pt x="2958240" y="0"/>
                </a:lnTo>
                <a:lnTo>
                  <a:pt x="2958240" y="3030983"/>
                </a:lnTo>
                <a:lnTo>
                  <a:pt x="0" y="30309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2711208" y="9078127"/>
            <a:ext cx="5969947" cy="8229600"/>
          </a:xfrm>
          <a:custGeom>
            <a:avLst/>
            <a:gdLst/>
            <a:ahLst/>
            <a:cxnLst/>
            <a:rect l="l" t="t" r="r" b="b"/>
            <a:pathLst>
              <a:path w="5969947" h="8229600">
                <a:moveTo>
                  <a:pt x="0" y="0"/>
                </a:moveTo>
                <a:lnTo>
                  <a:pt x="5969947" y="0"/>
                </a:lnTo>
                <a:lnTo>
                  <a:pt x="59699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9160468" y="9078127"/>
            <a:ext cx="5969947" cy="8229600"/>
          </a:xfrm>
          <a:custGeom>
            <a:avLst/>
            <a:gdLst/>
            <a:ahLst/>
            <a:cxnLst/>
            <a:rect l="l" t="t" r="r" b="b"/>
            <a:pathLst>
              <a:path w="5969947" h="8229600">
                <a:moveTo>
                  <a:pt x="5969947" y="0"/>
                </a:moveTo>
                <a:lnTo>
                  <a:pt x="0" y="0"/>
                </a:lnTo>
                <a:lnTo>
                  <a:pt x="0" y="8229600"/>
                </a:lnTo>
                <a:lnTo>
                  <a:pt x="5969947" y="8229600"/>
                </a:lnTo>
                <a:lnTo>
                  <a:pt x="5969947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509839" y="2248922"/>
            <a:ext cx="11301259" cy="3376251"/>
          </a:xfrm>
          <a:custGeom>
            <a:avLst/>
            <a:gdLst/>
            <a:ahLst/>
            <a:cxnLst/>
            <a:rect l="l" t="t" r="r" b="b"/>
            <a:pathLst>
              <a:path w="11301259" h="3376251">
                <a:moveTo>
                  <a:pt x="0" y="0"/>
                </a:moveTo>
                <a:lnTo>
                  <a:pt x="11301259" y="0"/>
                </a:lnTo>
                <a:lnTo>
                  <a:pt x="11301259" y="3376252"/>
                </a:lnTo>
                <a:lnTo>
                  <a:pt x="0" y="33762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936231" y="5968074"/>
            <a:ext cx="6415538" cy="4006816"/>
          </a:xfrm>
          <a:custGeom>
            <a:avLst/>
            <a:gdLst/>
            <a:ahLst/>
            <a:cxnLst/>
            <a:rect l="l" t="t" r="r" b="b"/>
            <a:pathLst>
              <a:path w="6415538" h="4006816">
                <a:moveTo>
                  <a:pt x="0" y="0"/>
                </a:moveTo>
                <a:lnTo>
                  <a:pt x="6415538" y="0"/>
                </a:lnTo>
                <a:lnTo>
                  <a:pt x="6415538" y="4006815"/>
                </a:lnTo>
                <a:lnTo>
                  <a:pt x="0" y="40068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846849" y="942173"/>
            <a:ext cx="8594303" cy="12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9"/>
              </a:lnSpc>
              <a:spcBef>
                <a:spcPct val="0"/>
              </a:spcBef>
            </a:pPr>
            <a:r>
              <a:rPr lang="en-US" sz="7428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Grafik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Model 3D 17" descr="Bubblegum dog">
                <a:extLst>
                  <a:ext uri="{FF2B5EF4-FFF2-40B4-BE49-F238E27FC236}">
                    <a16:creationId xmlns:a16="http://schemas.microsoft.com/office/drawing/2014/main" id="{1D6E9E84-775D-4225-5BEA-D2ACE491E7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09137458"/>
                  </p:ext>
                </p:extLst>
              </p:nvPr>
            </p:nvGraphicFramePr>
            <p:xfrm>
              <a:off x="0" y="-3986845"/>
              <a:ext cx="2423114" cy="7364023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2423114" cy="7364023"/>
                    </a:xfrm>
                    <a:prstGeom prst="rect">
                      <a:avLst/>
                    </a:prstGeom>
                  </am3d:spPr>
                  <am3d:camera>
                    <am3d:pos x="0" y="0" z="579717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56780" d="1000000"/>
                    <am3d:preTrans dx="-548888" dy="-17504804" dz="-238804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20399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78265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Model 3D 17" descr="Bubblegum dog">
                <a:extLst>
                  <a:ext uri="{FF2B5EF4-FFF2-40B4-BE49-F238E27FC236}">
                    <a16:creationId xmlns:a16="http://schemas.microsoft.com/office/drawing/2014/main" id="{1D6E9E84-775D-4225-5BEA-D2ACE491E7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0" y="-3986845"/>
                <a:ext cx="2423114" cy="7364023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Grafik 19" descr="Kembali dengan isian solid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8FA60767-78BC-F132-BF3A-908579F5A1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82553" y="8210294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0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575002" y="-916552"/>
            <a:ext cx="4843913" cy="4695366"/>
          </a:xfrm>
          <a:custGeom>
            <a:avLst/>
            <a:gdLst/>
            <a:ahLst/>
            <a:cxnLst/>
            <a:rect l="l" t="t" r="r" b="b"/>
            <a:pathLst>
              <a:path w="4843913" h="4695366">
                <a:moveTo>
                  <a:pt x="0" y="0"/>
                </a:moveTo>
                <a:lnTo>
                  <a:pt x="4843913" y="0"/>
                </a:lnTo>
                <a:lnTo>
                  <a:pt x="4843913" y="4695367"/>
                </a:lnTo>
                <a:lnTo>
                  <a:pt x="0" y="46953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378538" y="2266727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679502" y="965830"/>
            <a:ext cx="6907297" cy="4377499"/>
          </a:xfrm>
          <a:custGeom>
            <a:avLst/>
            <a:gdLst/>
            <a:ahLst/>
            <a:cxnLst/>
            <a:rect l="l" t="t" r="r" b="b"/>
            <a:pathLst>
              <a:path w="6907297" h="4377499">
                <a:moveTo>
                  <a:pt x="0" y="0"/>
                </a:moveTo>
                <a:lnTo>
                  <a:pt x="6907297" y="0"/>
                </a:lnTo>
                <a:lnTo>
                  <a:pt x="6907297" y="4377500"/>
                </a:lnTo>
                <a:lnTo>
                  <a:pt x="0" y="43775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890291">
            <a:off x="-68130" y="3372913"/>
            <a:ext cx="2738886" cy="7938801"/>
          </a:xfrm>
          <a:custGeom>
            <a:avLst/>
            <a:gdLst/>
            <a:ahLst/>
            <a:cxnLst/>
            <a:rect l="l" t="t" r="r" b="b"/>
            <a:pathLst>
              <a:path w="2738886" h="7938801">
                <a:moveTo>
                  <a:pt x="0" y="0"/>
                </a:moveTo>
                <a:lnTo>
                  <a:pt x="2738887" y="0"/>
                </a:lnTo>
                <a:lnTo>
                  <a:pt x="2738887" y="7938801"/>
                </a:lnTo>
                <a:lnTo>
                  <a:pt x="0" y="79388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288887" y="6381527"/>
            <a:ext cx="3434790" cy="4924430"/>
          </a:xfrm>
          <a:custGeom>
            <a:avLst/>
            <a:gdLst/>
            <a:ahLst/>
            <a:cxnLst/>
            <a:rect l="l" t="t" r="r" b="b"/>
            <a:pathLst>
              <a:path w="3434790" h="4924430">
                <a:moveTo>
                  <a:pt x="0" y="0"/>
                </a:moveTo>
                <a:lnTo>
                  <a:pt x="3434790" y="0"/>
                </a:lnTo>
                <a:lnTo>
                  <a:pt x="3434790" y="4924430"/>
                </a:lnTo>
                <a:lnTo>
                  <a:pt x="0" y="49244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733949" y="8523312"/>
            <a:ext cx="6364224" cy="8229600"/>
          </a:xfrm>
          <a:custGeom>
            <a:avLst/>
            <a:gdLst/>
            <a:ahLst/>
            <a:cxnLst/>
            <a:rect l="l" t="t" r="r" b="b"/>
            <a:pathLst>
              <a:path w="6364224" h="8229600">
                <a:moveTo>
                  <a:pt x="0" y="0"/>
                </a:moveTo>
                <a:lnTo>
                  <a:pt x="6364224" y="0"/>
                </a:lnTo>
                <a:lnTo>
                  <a:pt x="63642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14436938" y="2266727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4019089" y="-916552"/>
            <a:ext cx="4843913" cy="4695366"/>
          </a:xfrm>
          <a:custGeom>
            <a:avLst/>
            <a:gdLst/>
            <a:ahLst/>
            <a:cxnLst/>
            <a:rect l="l" t="t" r="r" b="b"/>
            <a:pathLst>
              <a:path w="4843913" h="4695366">
                <a:moveTo>
                  <a:pt x="4843913" y="0"/>
                </a:moveTo>
                <a:lnTo>
                  <a:pt x="0" y="0"/>
                </a:lnTo>
                <a:lnTo>
                  <a:pt x="0" y="4695367"/>
                </a:lnTo>
                <a:lnTo>
                  <a:pt x="4843913" y="4695367"/>
                </a:lnTo>
                <a:lnTo>
                  <a:pt x="484391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5060205" y="982001"/>
            <a:ext cx="6907297" cy="4377499"/>
          </a:xfrm>
          <a:custGeom>
            <a:avLst/>
            <a:gdLst/>
            <a:ahLst/>
            <a:cxnLst/>
            <a:rect l="l" t="t" r="r" b="b"/>
            <a:pathLst>
              <a:path w="6907297" h="4377499">
                <a:moveTo>
                  <a:pt x="6907297" y="0"/>
                </a:moveTo>
                <a:lnTo>
                  <a:pt x="0" y="0"/>
                </a:lnTo>
                <a:lnTo>
                  <a:pt x="0" y="4377499"/>
                </a:lnTo>
                <a:lnTo>
                  <a:pt x="6907297" y="4377499"/>
                </a:lnTo>
                <a:lnTo>
                  <a:pt x="6907297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890592" flipH="1">
            <a:off x="15616938" y="3407147"/>
            <a:ext cx="2738886" cy="7938801"/>
          </a:xfrm>
          <a:custGeom>
            <a:avLst/>
            <a:gdLst/>
            <a:ahLst/>
            <a:cxnLst/>
            <a:rect l="l" t="t" r="r" b="b"/>
            <a:pathLst>
              <a:path w="2738886" h="7938801">
                <a:moveTo>
                  <a:pt x="2738886" y="0"/>
                </a:moveTo>
                <a:lnTo>
                  <a:pt x="0" y="0"/>
                </a:lnTo>
                <a:lnTo>
                  <a:pt x="0" y="7938801"/>
                </a:lnTo>
                <a:lnTo>
                  <a:pt x="2738886" y="7938801"/>
                </a:lnTo>
                <a:lnTo>
                  <a:pt x="2738886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flipH="1">
            <a:off x="16143990" y="6381527"/>
            <a:ext cx="3434790" cy="4924430"/>
          </a:xfrm>
          <a:custGeom>
            <a:avLst/>
            <a:gdLst/>
            <a:ahLst/>
            <a:cxnLst/>
            <a:rect l="l" t="t" r="r" b="b"/>
            <a:pathLst>
              <a:path w="3434790" h="4924430">
                <a:moveTo>
                  <a:pt x="3434790" y="0"/>
                </a:moveTo>
                <a:lnTo>
                  <a:pt x="0" y="0"/>
                </a:lnTo>
                <a:lnTo>
                  <a:pt x="0" y="4924430"/>
                </a:lnTo>
                <a:lnTo>
                  <a:pt x="3434790" y="4924430"/>
                </a:lnTo>
                <a:lnTo>
                  <a:pt x="343479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H="1">
            <a:off x="12657725" y="8523312"/>
            <a:ext cx="6364224" cy="8229600"/>
          </a:xfrm>
          <a:custGeom>
            <a:avLst/>
            <a:gdLst/>
            <a:ahLst/>
            <a:cxnLst/>
            <a:rect l="l" t="t" r="r" b="b"/>
            <a:pathLst>
              <a:path w="6364224" h="8229600">
                <a:moveTo>
                  <a:pt x="6364224" y="0"/>
                </a:moveTo>
                <a:lnTo>
                  <a:pt x="0" y="0"/>
                </a:lnTo>
                <a:lnTo>
                  <a:pt x="0" y="8229600"/>
                </a:lnTo>
                <a:lnTo>
                  <a:pt x="6364224" y="8229600"/>
                </a:lnTo>
                <a:lnTo>
                  <a:pt x="6364224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806227" y="4468200"/>
            <a:ext cx="8115300" cy="4785117"/>
          </a:xfrm>
          <a:custGeom>
            <a:avLst/>
            <a:gdLst/>
            <a:ahLst/>
            <a:cxnLst/>
            <a:rect l="l" t="t" r="r" b="b"/>
            <a:pathLst>
              <a:path w="8115300" h="4785117">
                <a:moveTo>
                  <a:pt x="0" y="0"/>
                </a:moveTo>
                <a:lnTo>
                  <a:pt x="8115300" y="0"/>
                </a:lnTo>
                <a:lnTo>
                  <a:pt x="8115300" y="4785117"/>
                </a:lnTo>
                <a:lnTo>
                  <a:pt x="0" y="47851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641947" y="4473183"/>
            <a:ext cx="7771940" cy="4785117"/>
          </a:xfrm>
          <a:custGeom>
            <a:avLst/>
            <a:gdLst/>
            <a:ahLst/>
            <a:cxnLst/>
            <a:rect l="l" t="t" r="r" b="b"/>
            <a:pathLst>
              <a:path w="7771940" h="4785117">
                <a:moveTo>
                  <a:pt x="0" y="0"/>
                </a:moveTo>
                <a:lnTo>
                  <a:pt x="7771940" y="0"/>
                </a:lnTo>
                <a:lnTo>
                  <a:pt x="7771940" y="4785117"/>
                </a:lnTo>
                <a:lnTo>
                  <a:pt x="0" y="4785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2814822" y="786449"/>
            <a:ext cx="12658356" cy="3151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10"/>
              </a:lnSpc>
              <a:spcBef>
                <a:spcPct val="0"/>
              </a:spcBef>
            </a:pPr>
            <a:r>
              <a:rPr lang="en-US" sz="6007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Diagram segmentasi pelanggan berdasarkan Channel dan Region.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1629373" y="5749219"/>
            <a:ext cx="3703320" cy="8229600"/>
          </a:xfrm>
          <a:custGeom>
            <a:avLst/>
            <a:gdLst/>
            <a:ahLst/>
            <a:cxnLst/>
            <a:rect l="l" t="t" r="r" b="b"/>
            <a:pathLst>
              <a:path w="3703320" h="8229600">
                <a:moveTo>
                  <a:pt x="0" y="0"/>
                </a:moveTo>
                <a:lnTo>
                  <a:pt x="3703320" y="0"/>
                </a:lnTo>
                <a:lnTo>
                  <a:pt x="37033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 flipV="1">
            <a:off x="12955307" y="5749219"/>
            <a:ext cx="3703320" cy="8229600"/>
          </a:xfrm>
          <a:custGeom>
            <a:avLst/>
            <a:gdLst/>
            <a:ahLst/>
            <a:cxnLst/>
            <a:rect l="l" t="t" r="r" b="b"/>
            <a:pathLst>
              <a:path w="3703320" h="8229600">
                <a:moveTo>
                  <a:pt x="0" y="8229600"/>
                </a:moveTo>
                <a:lnTo>
                  <a:pt x="3703320" y="8229600"/>
                </a:lnTo>
                <a:lnTo>
                  <a:pt x="370332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610424">
            <a:off x="2718536" y="6727228"/>
            <a:ext cx="4689274" cy="6031220"/>
          </a:xfrm>
          <a:custGeom>
            <a:avLst/>
            <a:gdLst/>
            <a:ahLst/>
            <a:cxnLst/>
            <a:rect l="l" t="t" r="r" b="b"/>
            <a:pathLst>
              <a:path w="4689274" h="6031220">
                <a:moveTo>
                  <a:pt x="0" y="0"/>
                </a:moveTo>
                <a:lnTo>
                  <a:pt x="4689274" y="0"/>
                </a:lnTo>
                <a:lnTo>
                  <a:pt x="4689274" y="6031220"/>
                </a:lnTo>
                <a:lnTo>
                  <a:pt x="0" y="60312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7214585" flipV="1">
            <a:off x="10876404" y="6737683"/>
            <a:ext cx="4689274" cy="6031220"/>
          </a:xfrm>
          <a:custGeom>
            <a:avLst/>
            <a:gdLst/>
            <a:ahLst/>
            <a:cxnLst/>
            <a:rect l="l" t="t" r="r" b="b"/>
            <a:pathLst>
              <a:path w="4689274" h="6031220">
                <a:moveTo>
                  <a:pt x="0" y="6031221"/>
                </a:moveTo>
                <a:lnTo>
                  <a:pt x="4689274" y="6031221"/>
                </a:lnTo>
                <a:lnTo>
                  <a:pt x="4689274" y="0"/>
                </a:lnTo>
                <a:lnTo>
                  <a:pt x="0" y="0"/>
                </a:lnTo>
                <a:lnTo>
                  <a:pt x="0" y="6031221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851082" y="-521604"/>
            <a:ext cx="12593241" cy="1860978"/>
          </a:xfrm>
          <a:custGeom>
            <a:avLst/>
            <a:gdLst/>
            <a:ahLst/>
            <a:cxnLst/>
            <a:rect l="l" t="t" r="r" b="b"/>
            <a:pathLst>
              <a:path w="12593241" h="1860978">
                <a:moveTo>
                  <a:pt x="0" y="0"/>
                </a:moveTo>
                <a:lnTo>
                  <a:pt x="12593241" y="0"/>
                </a:lnTo>
                <a:lnTo>
                  <a:pt x="12593241" y="1860978"/>
                </a:lnTo>
                <a:lnTo>
                  <a:pt x="0" y="1860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10436"/>
            </a:stretch>
          </a:blipFill>
        </p:spPr>
      </p:sp>
      <p:sp>
        <p:nvSpPr>
          <p:cNvPr id="8" name="Freeform 8"/>
          <p:cNvSpPr/>
          <p:nvPr/>
        </p:nvSpPr>
        <p:spPr>
          <a:xfrm rot="8916122">
            <a:off x="-1694129" y="-867075"/>
            <a:ext cx="5449044" cy="3780274"/>
          </a:xfrm>
          <a:custGeom>
            <a:avLst/>
            <a:gdLst/>
            <a:ahLst/>
            <a:cxnLst/>
            <a:rect l="l" t="t" r="r" b="b"/>
            <a:pathLst>
              <a:path w="5449044" h="3780274">
                <a:moveTo>
                  <a:pt x="0" y="0"/>
                </a:moveTo>
                <a:lnTo>
                  <a:pt x="5449044" y="0"/>
                </a:lnTo>
                <a:lnTo>
                  <a:pt x="5449044" y="3780274"/>
                </a:lnTo>
                <a:lnTo>
                  <a:pt x="0" y="37802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847267" y="1791663"/>
            <a:ext cx="12597056" cy="85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27"/>
              </a:lnSpc>
              <a:spcBef>
                <a:spcPct val="0"/>
              </a:spcBef>
            </a:pPr>
            <a:r>
              <a:rPr lang="en-US" sz="4948" dirty="0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Kesimpulan dan </a:t>
            </a:r>
            <a:r>
              <a:rPr lang="en-US" sz="4948" dirty="0" err="1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rekomendasi</a:t>
            </a:r>
            <a:r>
              <a:rPr lang="en-US" sz="4948" dirty="0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 rot="-8969161" flipH="1">
            <a:off x="14536471" y="-834752"/>
            <a:ext cx="5449044" cy="3780274"/>
          </a:xfrm>
          <a:custGeom>
            <a:avLst/>
            <a:gdLst/>
            <a:ahLst/>
            <a:cxnLst/>
            <a:rect l="l" t="t" r="r" b="b"/>
            <a:pathLst>
              <a:path w="5449044" h="3780274">
                <a:moveTo>
                  <a:pt x="5449044" y="0"/>
                </a:moveTo>
                <a:lnTo>
                  <a:pt x="0" y="0"/>
                </a:lnTo>
                <a:lnTo>
                  <a:pt x="0" y="3780275"/>
                </a:lnTo>
                <a:lnTo>
                  <a:pt x="5449044" y="3780275"/>
                </a:lnTo>
                <a:lnTo>
                  <a:pt x="544904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944049" y="7564304"/>
            <a:ext cx="3175711" cy="3267192"/>
          </a:xfrm>
          <a:custGeom>
            <a:avLst/>
            <a:gdLst/>
            <a:ahLst/>
            <a:cxnLst/>
            <a:rect l="l" t="t" r="r" b="b"/>
            <a:pathLst>
              <a:path w="3175711" h="3267192">
                <a:moveTo>
                  <a:pt x="0" y="0"/>
                </a:moveTo>
                <a:lnTo>
                  <a:pt x="3175711" y="0"/>
                </a:lnTo>
                <a:lnTo>
                  <a:pt x="3175711" y="3267192"/>
                </a:lnTo>
                <a:lnTo>
                  <a:pt x="0" y="3267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117171">
            <a:off x="15714686" y="7529454"/>
            <a:ext cx="3199721" cy="3146393"/>
          </a:xfrm>
          <a:custGeom>
            <a:avLst/>
            <a:gdLst/>
            <a:ahLst/>
            <a:cxnLst/>
            <a:rect l="l" t="t" r="r" b="b"/>
            <a:pathLst>
              <a:path w="3199721" h="3146393">
                <a:moveTo>
                  <a:pt x="0" y="0"/>
                </a:moveTo>
                <a:lnTo>
                  <a:pt x="3199721" y="0"/>
                </a:lnTo>
                <a:lnTo>
                  <a:pt x="3199721" y="3146393"/>
                </a:lnTo>
                <a:lnTo>
                  <a:pt x="0" y="31463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392773" y="3177814"/>
            <a:ext cx="13502453" cy="1756061"/>
            <a:chOff x="0" y="0"/>
            <a:chExt cx="18003271" cy="2341415"/>
          </a:xfrm>
        </p:grpSpPr>
        <p:sp>
          <p:nvSpPr>
            <p:cNvPr id="14" name="TextBox 14"/>
            <p:cNvSpPr txBox="1"/>
            <p:nvPr/>
          </p:nvSpPr>
          <p:spPr>
            <a:xfrm>
              <a:off x="80660" y="-66675"/>
              <a:ext cx="16677388" cy="591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622"/>
                </a:lnSpc>
                <a:spcBef>
                  <a:spcPct val="0"/>
                </a:spcBef>
              </a:pPr>
              <a:r>
                <a:rPr lang="en-US" sz="25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Berdasarkan data dan grafik pada slide sebelumnya dapat disimpulkan :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23733"/>
              <a:ext cx="18003271" cy="1817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58693" lvl="1" indent="-279347" algn="just">
                <a:lnSpc>
                  <a:spcPts val="3622"/>
                </a:lnSpc>
                <a:buFont typeface="Arial"/>
                <a:buChar char="•"/>
              </a:pPr>
              <a:r>
                <a:rPr lang="en-US" sz="25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Produk Fresh merupakan produk yang mendominasi pengeluaran pelanggan.</a:t>
              </a:r>
            </a:p>
            <a:p>
              <a:pPr marL="558693" lvl="1" indent="-279347" algn="just">
                <a:lnSpc>
                  <a:spcPts val="3622"/>
                </a:lnSpc>
                <a:buFont typeface="Arial"/>
                <a:buChar char="•"/>
              </a:pPr>
              <a:r>
                <a:rPr lang="en-US" sz="25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Channel 1 adalah channel yang mendominasi pengeluaran pelanggan.</a:t>
              </a:r>
            </a:p>
            <a:p>
              <a:pPr marL="558693" lvl="1" indent="-279347" algn="just">
                <a:lnSpc>
                  <a:spcPts val="3622"/>
                </a:lnSpc>
                <a:buFont typeface="Arial"/>
                <a:buChar char="•"/>
              </a:pPr>
              <a:r>
                <a:rPr lang="en-US" sz="2587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Sedangkan pada pola Region, Region 3 adalah region yang mendominasi.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92773" y="5260777"/>
            <a:ext cx="13502453" cy="3299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52"/>
              </a:lnSpc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Rekomendasi</a:t>
            </a:r>
          </a:p>
          <a:p>
            <a:pPr marL="501534" lvl="1" indent="-250767" algn="just">
              <a:lnSpc>
                <a:spcPts val="3252"/>
              </a:lnSpc>
              <a:buFont typeface="Arial"/>
              <a:buChar char="•"/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Fresh: Fokus mempromosikan produk dengan nilai penjualan yang tinggi.</a:t>
            </a:r>
          </a:p>
          <a:p>
            <a:pPr marL="501534" lvl="1" indent="-250767" algn="just">
              <a:lnSpc>
                <a:spcPts val="3252"/>
              </a:lnSpc>
              <a:buFont typeface="Arial"/>
              <a:buChar char="•"/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Grocery: Meningkatkan pemasaran untuk produk dengan potensi tinggi. </a:t>
            </a:r>
          </a:p>
          <a:p>
            <a:pPr marL="501534" lvl="1" indent="-250767" algn="just">
              <a:lnSpc>
                <a:spcPts val="3252"/>
              </a:lnSpc>
              <a:buFont typeface="Arial"/>
              <a:buChar char="•"/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Frozen: Analisis alasan mengapa penjualan rendah dan mempertimbangkan promosi dan produk baru. </a:t>
            </a:r>
          </a:p>
          <a:p>
            <a:pPr marL="501534" lvl="1" indent="-250767" algn="just">
              <a:lnSpc>
                <a:spcPts val="3252"/>
              </a:lnSpc>
              <a:buFont typeface="Arial"/>
              <a:buChar char="•"/>
            </a:pPr>
            <a:r>
              <a:rPr lang="en-US" sz="232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Detergents_Paper &amp; Delicassen: Fokus memperkenalkan produk (Meningkatkan pemasaran produk).</a:t>
            </a:r>
          </a:p>
          <a:p>
            <a:pPr algn="just">
              <a:lnSpc>
                <a:spcPts val="3252"/>
              </a:lnSpc>
            </a:pPr>
            <a:endParaRPr lang="en-US" sz="2322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28ECEB9-3088-9043-3510-FD747B101AB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5" name="Kotak Teks 4">
            <a:extLst>
              <a:ext uri="{FF2B5EF4-FFF2-40B4-BE49-F238E27FC236}">
                <a16:creationId xmlns:a16="http://schemas.microsoft.com/office/drawing/2014/main" id="{12E22FE0-DE05-A899-713E-D3B342F18E78}"/>
              </a:ext>
            </a:extLst>
          </p:cNvPr>
          <p:cNvSpPr txBox="1"/>
          <p:nvPr/>
        </p:nvSpPr>
        <p:spPr>
          <a:xfrm>
            <a:off x="4800600" y="4707804"/>
            <a:ext cx="8686800" cy="871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6927"/>
              </a:lnSpc>
              <a:spcBef>
                <a:spcPct val="0"/>
              </a:spcBef>
            </a:pPr>
            <a:r>
              <a:rPr lang="id-ID" sz="3000" dirty="0">
                <a:solidFill>
                  <a:srgbClr val="FFFFFF"/>
                </a:solidFill>
                <a:latin typeface="TAN Aegean"/>
                <a:ea typeface="TAN Aegean"/>
                <a:cs typeface="TAN Aegean"/>
                <a:sym typeface="TAN Aegean"/>
              </a:rPr>
              <a:t>Terima Kasih </a:t>
            </a:r>
            <a:endParaRPr lang="en-US" sz="3000" dirty="0">
              <a:solidFill>
                <a:srgbClr val="FFFFFF"/>
              </a:solidFill>
              <a:latin typeface="TAN Aegean"/>
              <a:ea typeface="TAN Aegean"/>
              <a:cs typeface="TAN Aegean"/>
              <a:sym typeface="TAN Aegean"/>
            </a:endParaRPr>
          </a:p>
        </p:txBody>
      </p:sp>
    </p:spTree>
    <p:extLst>
      <p:ext uri="{BB962C8B-B14F-4D97-AF65-F5344CB8AC3E}">
        <p14:creationId xmlns:p14="http://schemas.microsoft.com/office/powerpoint/2010/main" val="117750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116</Words>
  <Application>Microsoft Office PowerPoint</Application>
  <PresentationFormat>Kustom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5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6</vt:i4>
      </vt:variant>
    </vt:vector>
  </HeadingPairs>
  <TitlesOfParts>
    <vt:vector size="12" baseType="lpstr">
      <vt:lpstr>TAN Aegean</vt:lpstr>
      <vt:lpstr>Calibri</vt:lpstr>
      <vt:lpstr>Arial</vt:lpstr>
      <vt:lpstr>TAN Angleton</vt:lpstr>
      <vt:lpstr>Poppins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Brown Collage Textured Literature Historical Fiction Presentation</dc:title>
  <cp:lastModifiedBy>elvira dheaa</cp:lastModifiedBy>
  <cp:revision>3</cp:revision>
  <dcterms:created xsi:type="dcterms:W3CDTF">2006-08-16T00:00:00Z</dcterms:created>
  <dcterms:modified xsi:type="dcterms:W3CDTF">2024-12-25T10:47:26Z</dcterms:modified>
  <dc:identifier>DAGaRjJJoDc</dc:identifier>
</cp:coreProperties>
</file>